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1" r:id="rId2"/>
    <p:sldId id="263" r:id="rId3"/>
    <p:sldId id="264" r:id="rId4"/>
    <p:sldId id="262" r:id="rId5"/>
    <p:sldId id="267" r:id="rId6"/>
    <p:sldId id="268" r:id="rId7"/>
    <p:sldId id="265" r:id="rId8"/>
    <p:sldId id="266" r:id="rId9"/>
    <p:sldId id="272" r:id="rId10"/>
    <p:sldId id="277" r:id="rId11"/>
    <p:sldId id="276" r:id="rId12"/>
    <p:sldId id="274" r:id="rId13"/>
    <p:sldId id="278" r:id="rId14"/>
    <p:sldId id="279" r:id="rId15"/>
    <p:sldId id="280" r:id="rId16"/>
    <p:sldId id="281" r:id="rId17"/>
    <p:sldId id="273" r:id="rId18"/>
    <p:sldId id="269" r:id="rId19"/>
    <p:sldId id="282" r:id="rId20"/>
    <p:sldId id="270" r:id="rId21"/>
    <p:sldId id="271" r:id="rId22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2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10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F3A8414-6503-7341-B8A3-12513490262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B69B0F-D4B1-BE45-95DB-30E2D55F0CBF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42B565-7C7F-C845-9DB2-5BE7AF901E9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8B8109-0D15-AC44-8B69-BB42B6E53E3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A591281-100C-D448-A89B-89B23CFCC7BD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0115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12CB47-A239-3049-B831-A8BF5FDA68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57F9EC-3CCE-6C46-A0E6-17699DC51E7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id="{FC4B2A9A-584F-E249-BED0-CB2A3FB3E89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9D1919-F875-9549-BA5F-BE15F357F51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823DC4-0CED-F941-B02E-6B57F36E6FF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5B1F15-84AB-224E-8CF6-62DE2A213C7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F8FCFFC-1AB0-264E-91DC-A5A3A3FA0FE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64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D13DB-DF8E-B24F-BBFB-25FAF55F1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FFF72-1E05-9141-83DF-2AEF1DC23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13ACA0-B993-884E-B643-F860CEF5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27C54-1F74-534B-8695-571B4E23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A5758-9100-B541-A9C8-95D07CF1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2D6F54-1355-7B40-B2BC-4540DB12B14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3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01B8C-F1E1-C146-BFFC-6B36B2C2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3686D4-2CB4-744F-B42C-4073B9508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B4DD7-0A85-CD40-97E2-FC9D87A81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B58F3-396A-2A42-BD23-CCA45697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1DB3A8-C2F3-2C42-A248-8C4DA2D8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FA45A6-E363-7942-9E7D-CBA39152082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77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865AB5-C88C-FD4B-8424-220392196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D78B99-B99A-A647-BC1A-5D0F32754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4CCB8-764F-EF47-B7F3-F4E1E5E7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4BDCF-8A8C-7948-BBA4-60C00D2F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F283B-DE0E-2C41-BF01-40D17E38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0DBD15-32E1-B24D-AA95-DEC2F240EC5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4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75D97-98E0-CC43-8364-7E7DCCDB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8B1B6-ED21-514E-85E0-0CCE1B83F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079CD1-375C-3F41-8109-9B6A41F8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EB919-B6AC-6441-88EC-045498BE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95E2FB-85FC-2A49-A60F-BF782D85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16A51B-D84D-E042-B274-6D73D00557E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3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64F25-201A-C746-9D67-0C1F0A45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68A46-AE26-9A41-BACF-1F65E91DE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1411B-99EC-8C46-818E-FDEFC997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10FD2-1DB0-DD4A-AA5C-4F326B75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351D6-9CB3-4A4A-88B3-5082895D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3D8A13-2634-534D-86BE-B0FB5968426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4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79ACE-8024-CC46-A853-1551FDBA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12D9E-3FC6-D745-BC76-A109DBB4B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9F2C8-0A90-3C45-AE11-BBEE65CB2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D87F2-EAE7-304E-9761-278D0442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3051EA-A560-0C42-8F26-81610AB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391EA6-70A4-884F-B44C-15EDE5DB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C64679-44D0-2A4E-BEE1-5F14BCA951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6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F41D1-F2F4-4D4E-A75B-B731265D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44CE39-284E-444E-8173-97C28DFC0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83C394-8BA3-2441-A49A-BCA267061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3CA42D-D201-9148-A0E9-296390C8A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F7FE47-1B15-DA40-97CA-6F2BD6324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65939E-E961-6044-B128-6675D67C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E0845E-364B-8448-B673-BBC7FB02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3C919B-55A9-3F46-85CA-66F232C9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B5966A-8A6C-9D46-8BAF-E72A86EFB2A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4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9ABD1-FC26-164A-976A-839EA747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E9948E-8776-1745-B11C-EB2AE471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A80FAA-076C-AA4B-8EB3-80A9EB33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F0E894-CF1B-6B42-AB61-F2D7C6C0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13DD2D-4F4C-934D-A2C4-786B1910AED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2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A49126-E38F-1E49-BFC8-5962866B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85D44F-CEE1-494E-90AB-D5FEBA1F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A4907A-3142-9D47-A676-A3414C3B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06A673-B809-EA4D-9F3E-02F18C50C32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2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B2ACA-DFC5-6042-988B-280FB6FA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564CF4-1369-FC4C-968A-5FDECF68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CE6767-E66E-7F4E-AA3F-F0E696E00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66E7CA-CE81-6D42-B437-8F53FA7D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585C26-B994-6F43-8675-CDC48319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0E23E9-6B74-634B-8E00-D0D0452C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99CC69F-54D3-A245-BB86-74B5A16091C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44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23494-AAA5-B942-A698-4CAE7009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C4D935-AFDA-5742-BA28-FFD4D4BC1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505D-1A30-344A-BCC8-915CD46C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10A8C4-5EB8-EC42-9565-E1C92804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AAD711-FF5B-7042-A619-2702A3AD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F10A3C-07D9-3648-BF40-C2A0C7DE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28743D-A6DB-2244-BA7D-09DB57C3121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2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C66EA-FD7E-C446-96B3-6B09BF16E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9854AF-D96A-AC49-982B-B8CFDD599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CCF66-AD99-C64D-822D-DD4110469DA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120311-F675-9D4F-BDB1-ADC7B039399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086A7-DAC3-3E45-AC8B-03FDC37C575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50F4506-4F1C-FF4A-81DD-BA2C6A908954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hangingPunct="1">
        <a:tabLst/>
        <a:defRPr lang="ru-RU" sz="2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rtl="0" eaLnBrk="1" hangingPunct="1">
        <a:spcBef>
          <a:spcPts val="0"/>
        </a:spcBef>
        <a:spcAft>
          <a:spcPts val="1417"/>
        </a:spcAft>
        <a:tabLst/>
        <a:defRPr lang="ru-RU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649556-1CAB-8546-82E9-3E79D100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0080627" cy="7559676"/>
          </a:xfrm>
          <a:prstGeom prst="rect">
            <a:avLst/>
          </a:prstGeom>
          <a:noFill/>
        </p:spPr>
      </p:pic>
      <p:pic>
        <p:nvPicPr>
          <p:cNvPr id="21" name="Объект 3">
            <a:extLst>
              <a:ext uri="{FF2B5EF4-FFF2-40B4-BE49-F238E27FC236}">
                <a16:creationId xmlns:a16="http://schemas.microsoft.com/office/drawing/2014/main" id="{D3DF315D-02AF-1F4E-8EC5-018318113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0063" y="979858"/>
            <a:ext cx="7002081" cy="5169076"/>
          </a:xfrm>
        </p:spPr>
      </p:pic>
    </p:spTree>
    <p:extLst>
      <p:ext uri="{BB962C8B-B14F-4D97-AF65-F5344CB8AC3E}">
        <p14:creationId xmlns:p14="http://schemas.microsoft.com/office/powerpoint/2010/main" val="338977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EB0E5-01EA-0344-AF43-31D83565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37" y="528637"/>
            <a:ext cx="5842000" cy="65024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708BA48-0699-CB42-9F2C-8FC4D9027CC5}"/>
              </a:ext>
            </a:extLst>
          </p:cNvPr>
          <p:cNvSpPr txBox="1">
            <a:spLocks/>
          </p:cNvSpPr>
          <p:nvPr/>
        </p:nvSpPr>
        <p:spPr>
          <a:xfrm>
            <a:off x="5309688" y="890650"/>
            <a:ext cx="4445000" cy="49163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возвратить нельзя?</a:t>
            </a:r>
            <a:r>
              <a:rPr lang="ru-RU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1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94FB57-B687-FE4C-81D9-C0C9E641B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641" y="2541319"/>
            <a:ext cx="4877103" cy="5189516"/>
          </a:xfr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515D79C-A80B-094A-963A-32ACB7D403A6}"/>
              </a:ext>
            </a:extLst>
          </p:cNvPr>
          <p:cNvSpPr txBox="1">
            <a:spLocks/>
          </p:cNvSpPr>
          <p:nvPr/>
        </p:nvSpPr>
        <p:spPr>
          <a:xfrm>
            <a:off x="832690" y="771896"/>
            <a:ext cx="4445000" cy="55220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“божьим” цветком часто сравнивают старичков?</a:t>
            </a:r>
            <a:r>
              <a:rPr lang="ru-RU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60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F7919-49D5-4645-9E2D-41FF66C1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301319"/>
            <a:ext cx="9071640" cy="2489381"/>
          </a:xfrm>
        </p:spPr>
        <p:txBody>
          <a:bodyPr/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бывает и виноградным, и томатным, и желудочным?</a:t>
            </a:r>
            <a:r>
              <a:rPr lang="ru-RU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457FC1-7662-2042-9E90-C2EF8EBC9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5704" y="3041432"/>
            <a:ext cx="4518243" cy="4518243"/>
          </a:xfrm>
        </p:spPr>
      </p:pic>
    </p:spTree>
    <p:extLst>
      <p:ext uri="{BB962C8B-B14F-4D97-AF65-F5344CB8AC3E}">
        <p14:creationId xmlns:p14="http://schemas.microsoft.com/office/powerpoint/2010/main" val="193759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EB0E5-01EA-0344-AF43-31D83565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37" y="528637"/>
            <a:ext cx="5842000" cy="65024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708BA48-0699-CB42-9F2C-8FC4D9027CC5}"/>
              </a:ext>
            </a:extLst>
          </p:cNvPr>
          <p:cNvSpPr txBox="1">
            <a:spLocks/>
          </p:cNvSpPr>
          <p:nvPr/>
        </p:nvSpPr>
        <p:spPr>
          <a:xfrm>
            <a:off x="5309688" y="890650"/>
            <a:ext cx="4445000" cy="49163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орехе есть молоко?</a:t>
            </a:r>
            <a:r>
              <a:rPr lang="ru-RU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966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94FB57-B687-FE4C-81D9-C0C9E641B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641" y="2541319"/>
            <a:ext cx="4877103" cy="5189516"/>
          </a:xfr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515D79C-A80B-094A-963A-32ACB7D403A6}"/>
              </a:ext>
            </a:extLst>
          </p:cNvPr>
          <p:cNvSpPr txBox="1">
            <a:spLocks/>
          </p:cNvSpPr>
          <p:nvPr/>
        </p:nvSpPr>
        <p:spPr>
          <a:xfrm>
            <a:off x="832689" y="771896"/>
            <a:ext cx="4877103" cy="61632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 algn="l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“Затянулась бурой тиной гладь старинного пруда.</a:t>
            </a:r>
          </a:p>
          <a:p>
            <a:pPr algn="l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была, как Буратино, я когда-то молода..”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Чья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песня?</a:t>
            </a:r>
            <a:r>
              <a:rPr lang="ru-RU" sz="4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F7919-49D5-4645-9E2D-41FF66C1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301319"/>
            <a:ext cx="9071640" cy="2489381"/>
          </a:xfrm>
        </p:spPr>
        <p:txBody>
          <a:bodyPr/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писатель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Н.Носов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услал на Луну?</a:t>
            </a:r>
            <a:r>
              <a:rPr lang="ru-RU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457FC1-7662-2042-9E90-C2EF8EBC9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5704" y="3041432"/>
            <a:ext cx="4518243" cy="4518243"/>
          </a:xfrm>
        </p:spPr>
      </p:pic>
    </p:spTree>
    <p:extLst>
      <p:ext uri="{BB962C8B-B14F-4D97-AF65-F5344CB8AC3E}">
        <p14:creationId xmlns:p14="http://schemas.microsoft.com/office/powerpoint/2010/main" val="102100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EB0E5-01EA-0344-AF43-31D83565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37" y="528637"/>
            <a:ext cx="5842000" cy="65024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708BA48-0699-CB42-9F2C-8FC4D9027CC5}"/>
              </a:ext>
            </a:extLst>
          </p:cNvPr>
          <p:cNvSpPr txBox="1">
            <a:spLocks/>
          </p:cNvSpPr>
          <p:nvPr/>
        </p:nvSpPr>
        <p:spPr>
          <a:xfrm>
            <a:off x="5309688" y="890650"/>
            <a:ext cx="4445000" cy="49163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Кама по отношению к Волге?</a:t>
            </a:r>
            <a:r>
              <a:rPr lang="ru-RU" dirty="0"/>
              <a:t> </a:t>
            </a:r>
            <a:r>
              <a:rPr lang="ru-RU" sz="6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97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DE92F-D15B-2146-8ABD-759D5FB3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301319"/>
            <a:ext cx="9071640" cy="2810015"/>
          </a:xfrm>
        </p:spPr>
        <p:txBody>
          <a:bodyPr/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вывод, 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употребляются вопросительные местоимения.</a:t>
            </a:r>
            <a:r>
              <a:rPr lang="ru-RU" sz="5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5ADF0F-90FD-3E45-8B3A-C6DF1E53F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612" y="3441411"/>
            <a:ext cx="4851400" cy="3581400"/>
          </a:xfrm>
        </p:spPr>
      </p:pic>
    </p:spTree>
    <p:extLst>
      <p:ext uri="{BB962C8B-B14F-4D97-AF65-F5344CB8AC3E}">
        <p14:creationId xmlns:p14="http://schemas.microsoft.com/office/powerpoint/2010/main" val="3855260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518026F-58DF-0248-ABA0-DE9E97B223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01280"/>
              </p:ext>
            </p:extLst>
          </p:nvPr>
        </p:nvGraphicFramePr>
        <p:xfrm>
          <a:off x="412963" y="1582957"/>
          <a:ext cx="5831999" cy="5675400"/>
        </p:xfrm>
        <a:graphic>
          <a:graphicData uri="http://schemas.openxmlformats.org/drawingml/2006/table">
            <a:tbl>
              <a:tblPr firstRow="1" bandRow="1"/>
              <a:tblGrid>
                <a:gridCol w="848519">
                  <a:extLst>
                    <a:ext uri="{9D8B030D-6E8A-4147-A177-3AD203B41FA5}">
                      <a16:colId xmlns:a16="http://schemas.microsoft.com/office/drawing/2014/main" val="2472809644"/>
                    </a:ext>
                  </a:extLst>
                </a:gridCol>
                <a:gridCol w="1245600">
                  <a:extLst>
                    <a:ext uri="{9D8B030D-6E8A-4147-A177-3AD203B41FA5}">
                      <a16:colId xmlns:a16="http://schemas.microsoft.com/office/drawing/2014/main" val="392977566"/>
                    </a:ext>
                  </a:extLst>
                </a:gridCol>
                <a:gridCol w="1245600">
                  <a:extLst>
                    <a:ext uri="{9D8B030D-6E8A-4147-A177-3AD203B41FA5}">
                      <a16:colId xmlns:a16="http://schemas.microsoft.com/office/drawing/2014/main" val="2359068318"/>
                    </a:ext>
                  </a:extLst>
                </a:gridCol>
                <a:gridCol w="1245600">
                  <a:extLst>
                    <a:ext uri="{9D8B030D-6E8A-4147-A177-3AD203B41FA5}">
                      <a16:colId xmlns:a16="http://schemas.microsoft.com/office/drawing/2014/main" val="2412099840"/>
                    </a:ext>
                  </a:extLst>
                </a:gridCol>
                <a:gridCol w="1246680">
                  <a:extLst>
                    <a:ext uri="{9D8B030D-6E8A-4147-A177-3AD203B41FA5}">
                      <a16:colId xmlns:a16="http://schemas.microsoft.com/office/drawing/2014/main" val="709380660"/>
                    </a:ext>
                  </a:extLst>
                </a:gridCol>
              </a:tblGrid>
              <a:tr h="314913">
                <a:tc rowSpan="2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падеж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ед. ч.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 dirty="0" err="1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мн.ч</a:t>
                      </a:r>
                      <a:r>
                        <a:rPr lang="ru-RU" sz="1800" b="1" i="0" u="none" strike="noStrike" kern="1200" dirty="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000595"/>
                  </a:ext>
                </a:extLst>
              </a:tr>
              <a:tr h="359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м.р.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с.р.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ж.р.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19950"/>
                  </a:ext>
                </a:extLst>
              </a:tr>
              <a:tr h="8240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и.п.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чей?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чьё?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чья?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85599"/>
                  </a:ext>
                </a:extLst>
              </a:tr>
              <a:tr h="8240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р.п.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чьего?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чьего?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чьих?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306537"/>
                  </a:ext>
                </a:extLst>
              </a:tr>
              <a:tr h="8240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д.п.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чьему?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чьему?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чьим?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627327"/>
                  </a:ext>
                </a:extLst>
              </a:tr>
              <a:tr h="8240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в.п.</a:t>
                      </a: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5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одуш/</a:t>
                      </a: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5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неодуш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чьего?</a:t>
                      </a:r>
                    </a:p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чей?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чьё?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чью?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чьих?</a:t>
                      </a:r>
                    </a:p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469569"/>
                  </a:ext>
                </a:extLst>
              </a:tr>
              <a:tr h="8240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т.п.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чьим?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чьим?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 dirty="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чьей?</a:t>
                      </a:r>
                    </a:p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 dirty="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чьею?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 dirty="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чьими?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338007"/>
                  </a:ext>
                </a:extLst>
              </a:tr>
              <a:tr h="82368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>
                          <a:latin typeface="Times New Roman" pitchFamily="18"/>
                        </a:defRPr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п.п.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(о) чьём?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(о) чьём?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(о) чьей?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ru-RU" sz="1800" b="1" i="0" u="none" strike="noStrike" kern="1200" dirty="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(о) чьих?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29145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9F2081F3-6392-F040-9BF0-91D87BB3CA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860080"/>
              </p:ext>
            </p:extLst>
          </p:nvPr>
        </p:nvGraphicFramePr>
        <p:xfrm>
          <a:off x="6524787" y="1582955"/>
          <a:ext cx="3395714" cy="5675402"/>
        </p:xfrm>
        <a:graphic>
          <a:graphicData uri="http://schemas.openxmlformats.org/drawingml/2006/table">
            <a:tbl>
              <a:tblPr firstRow="1" bandRow="1"/>
              <a:tblGrid>
                <a:gridCol w="852680">
                  <a:extLst>
                    <a:ext uri="{9D8B030D-6E8A-4147-A177-3AD203B41FA5}">
                      <a16:colId xmlns:a16="http://schemas.microsoft.com/office/drawing/2014/main" val="3658219592"/>
                    </a:ext>
                  </a:extLst>
                </a:gridCol>
                <a:gridCol w="2543034">
                  <a:extLst>
                    <a:ext uri="{9D8B030D-6E8A-4147-A177-3AD203B41FA5}">
                      <a16:colId xmlns:a16="http://schemas.microsoft.com/office/drawing/2014/main" val="626925610"/>
                    </a:ext>
                  </a:extLst>
                </a:gridCol>
              </a:tblGrid>
              <a:tr h="945608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>
                          <a:latin typeface="Times New Roman" pitchFamily="18"/>
                        </a:defRPr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и.п.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/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скОлько?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294719"/>
                  </a:ext>
                </a:extLst>
              </a:tr>
              <a:tr h="945608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>
                          <a:latin typeface="Times New Roman" pitchFamily="18"/>
                        </a:defRPr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р.п.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/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скОльких?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636419"/>
                  </a:ext>
                </a:extLst>
              </a:tr>
              <a:tr h="945608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>
                          <a:latin typeface="Times New Roman" pitchFamily="18"/>
                        </a:defRPr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д.п.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/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скОльким?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561483"/>
                  </a:ext>
                </a:extLst>
              </a:tr>
              <a:tr h="945608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>
                          <a:latin typeface="Times New Roman" pitchFamily="18"/>
                        </a:defRPr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в.п.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/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скОлько?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875394"/>
                  </a:ext>
                </a:extLst>
              </a:tr>
              <a:tr h="945608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>
                          <a:latin typeface="Times New Roman" pitchFamily="18"/>
                        </a:defRPr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т.п.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/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скОлькими?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592652"/>
                  </a:ext>
                </a:extLst>
              </a:tr>
              <a:tr h="947362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>
                          <a:latin typeface="Times New Roman" pitchFamily="18"/>
                        </a:defRPr>
                      </a:pPr>
                      <a:r>
                        <a:rPr lang="ru-RU" sz="2600" b="1" i="0" u="none" strike="noStrike" kern="1200">
                          <a:ln>
                            <a:noFill/>
                          </a:ln>
                          <a:latin typeface="Times New Roman" pitchFamily="18"/>
                          <a:ea typeface="Microsoft YaHei" pitchFamily="2"/>
                          <a:cs typeface="Mangal" pitchFamily="2"/>
                        </a:rPr>
                        <a:t>п.п.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2600" b="1"/>
                      </a:pPr>
                      <a:r>
                        <a:rPr lang="ru-RU" sz="2600" b="1" i="0" u="none" strike="noStrike" kern="1200" dirty="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(о) </a:t>
                      </a:r>
                      <a:r>
                        <a:rPr lang="ru-RU" sz="2600" b="1" i="0" u="none" strike="noStrike" kern="1200" dirty="0" err="1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скОльких</a:t>
                      </a:r>
                      <a:r>
                        <a:rPr lang="ru-RU" sz="2600" b="1" i="0" u="none" strike="noStrike" kern="1200" dirty="0">
                          <a:ln>
                            <a:noFill/>
                          </a:ln>
                          <a:latin typeface="Arial" pitchFamily="18"/>
                          <a:ea typeface="Microsoft YaHei" pitchFamily="2"/>
                          <a:cs typeface="Mangal" pitchFamily="2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11275"/>
                  </a:ext>
                </a:extLst>
              </a:tr>
            </a:tbl>
          </a:graphicData>
        </a:graphic>
      </p:graphicFrame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68CE12E-410B-4648-8B1B-6A72ABB01B97}"/>
              </a:ext>
            </a:extLst>
          </p:cNvPr>
          <p:cNvSpPr txBox="1">
            <a:spLocks/>
          </p:cNvSpPr>
          <p:nvPr/>
        </p:nvSpPr>
        <p:spPr>
          <a:xfrm>
            <a:off x="736152" y="320435"/>
            <a:ext cx="8608320" cy="10434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СКЛОНЕНИЕ</a:t>
            </a:r>
            <a:b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ВОПРОСИТЕЛЬНЫХ МЕСТОИМЕНИЙ</a:t>
            </a:r>
          </a:p>
        </p:txBody>
      </p:sp>
    </p:spTree>
    <p:extLst>
      <p:ext uri="{BB962C8B-B14F-4D97-AF65-F5344CB8AC3E}">
        <p14:creationId xmlns:p14="http://schemas.microsoft.com/office/powerpoint/2010/main" val="269748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281753-5A08-4243-B2B0-97C0F94D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6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649556-1CAB-8546-82E9-3E79D100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2"/>
            <a:ext cx="10080627" cy="7559676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6603A-4A3D-3646-994C-BA999258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301319"/>
            <a:ext cx="9071640" cy="5247073"/>
          </a:xfrm>
        </p:spPr>
        <p:txBody>
          <a:bodyPr/>
          <a:lstStyle/>
          <a:p>
            <a:r>
              <a:rPr lang="ru-RU" sz="5400" b="1" dirty="0"/>
              <a:t>Загадка</a:t>
            </a:r>
          </a:p>
        </p:txBody>
      </p:sp>
      <p:pic>
        <p:nvPicPr>
          <p:cNvPr id="8" name="кто там.mp4">
            <a:hlinkClick r:id="" action="ppaction://media"/>
            <a:extLst>
              <a:ext uri="{FF2B5EF4-FFF2-40B4-BE49-F238E27FC236}">
                <a16:creationId xmlns:a16="http://schemas.microsoft.com/office/drawing/2014/main" id="{62391390-4557-8C44-B65F-4FEF9F07E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1273" y="705790"/>
            <a:ext cx="7284203" cy="55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61F383-8054-F442-A825-CFFB3F33E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03" y="301320"/>
            <a:ext cx="9868722" cy="633195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C13FA-6029-614F-9437-6E2ED26A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98" y="812765"/>
            <a:ext cx="8493071" cy="1233011"/>
          </a:xfrm>
        </p:spPr>
        <p:txBody>
          <a:bodyPr/>
          <a:lstStyle/>
          <a:p>
            <a:r>
              <a:rPr lang="ru-RU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198141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61F383-8054-F442-A825-CFFB3F33E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03" y="301320"/>
            <a:ext cx="9868722" cy="6331955"/>
          </a:xfr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37AF6FB6-B9EE-0140-8FE2-1D110F9C74CC}"/>
              </a:ext>
            </a:extLst>
          </p:cNvPr>
          <p:cNvSpPr txBox="1">
            <a:spLocks/>
          </p:cNvSpPr>
          <p:nvPr/>
        </p:nvSpPr>
        <p:spPr>
          <a:xfrm>
            <a:off x="1151906" y="926400"/>
            <a:ext cx="8131579" cy="47627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ru-RU" altLang="zh-CN" b="1" dirty="0">
                <a:solidFill>
                  <a:schemeClr val="bg1"/>
                </a:solidFill>
                <a:latin typeface="Times New Roman" pitchFamily="18"/>
              </a:rPr>
              <a:t>1. §79, определение вопросительного </a:t>
            </a:r>
            <a:r>
              <a:rPr lang="ru-RU" b="1" dirty="0">
                <a:solidFill>
                  <a:schemeClr val="bg1"/>
                </a:solidFill>
                <a:latin typeface="Times New Roman" pitchFamily="18"/>
              </a:rPr>
              <a:t>местоимения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</a:rPr>
              <a:t>2. Упр. 455 (составить и записать вопросы с вопросительными местоимениями к каждому предложению)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</a:rPr>
              <a:t>3. Упр. 457 (устно)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</a:rPr>
              <a:t>4. Сочинить загадки с вопросительными местоимениями</a:t>
            </a:r>
          </a:p>
        </p:txBody>
      </p:sp>
    </p:spTree>
    <p:extLst>
      <p:ext uri="{BB962C8B-B14F-4D97-AF65-F5344CB8AC3E}">
        <p14:creationId xmlns:p14="http://schemas.microsoft.com/office/powerpoint/2010/main" val="133048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649556-1CAB-8546-82E9-3E79D100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0080627" cy="755967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47137-F094-C647-AEBC-24BAF9981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695" y="532942"/>
            <a:ext cx="6276812" cy="6276812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9DDA69-62A2-0E4D-996F-B7A2C132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11" y="532942"/>
            <a:ext cx="3975011" cy="1262160"/>
          </a:xfrm>
        </p:spPr>
        <p:txBody>
          <a:bodyPr/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</a:t>
            </a:r>
          </a:p>
        </p:txBody>
      </p:sp>
    </p:spTree>
    <p:extLst>
      <p:ext uri="{BB962C8B-B14F-4D97-AF65-F5344CB8AC3E}">
        <p14:creationId xmlns:p14="http://schemas.microsoft.com/office/powerpoint/2010/main" val="378441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649556-1CAB-8546-82E9-3E79D100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0080627" cy="7559676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6603A-4A3D-3646-994C-BA999258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</p:spPr>
        <p:txBody>
          <a:bodyPr/>
          <a:lstStyle/>
          <a:p>
            <a:r>
              <a:rPr lang="ru-RU" sz="5400" b="1" dirty="0"/>
              <a:t>Разряды местоимений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E2F10-4EE5-3648-8E05-BDD7CA210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633" y="1563480"/>
            <a:ext cx="4076056" cy="245058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ЛИЧНЫЕ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ВОЗВРАТНОЕ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ВОПРОСИТЕЛЬНЫЕ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ОТНОСИТЕЛЬНЫЕ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EA46D0A-1578-C94F-A3D4-336E8E5B0E51}"/>
              </a:ext>
            </a:extLst>
          </p:cNvPr>
          <p:cNvSpPr txBox="1">
            <a:spLocks/>
          </p:cNvSpPr>
          <p:nvPr/>
        </p:nvSpPr>
        <p:spPr>
          <a:xfrm>
            <a:off x="4312153" y="4014061"/>
            <a:ext cx="5059176" cy="312030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НЕОПРЕДЕЛЕННЫЕ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ОТРИЦАТЕЛЬНЫЕ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ПРИТЯЖАТЕЛЬНЫЕ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УКАЗАТЕЛЬНЫЕ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ОПРЕДЕЛИТЕЛЬНЫЕ</a:t>
            </a:r>
          </a:p>
        </p:txBody>
      </p:sp>
    </p:spTree>
    <p:extLst>
      <p:ext uri="{BB962C8B-B14F-4D97-AF65-F5344CB8AC3E}">
        <p14:creationId xmlns:p14="http://schemas.microsoft.com/office/powerpoint/2010/main" val="223154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1B4CFB-AD21-9B42-8432-620298FEF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01" y="0"/>
            <a:ext cx="10080625" cy="755967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74EF0B6-0656-2347-A46A-6691CB799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54" y="685423"/>
            <a:ext cx="8546774" cy="6188827"/>
          </a:xfrm>
        </p:spPr>
        <p:txBody>
          <a:bodyPr/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Постучали в дверь. Ты спрашиваешь: «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не будь этого маленького слова КТО,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должен был бы спросить: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Иван стучит? или дядя Пётр? или тетя? 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почтальон? или продавец? или нищий?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 дверью всё отвечали бы: «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Нет. Нет. Нет...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ты мог бы так 3 часа подряд спрашивать и не угадал бы.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бы мокрый, как мышь, разозлился, не ел и не пил бы, все только спрашивал бы.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так: «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там?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и в этом коротеньком «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сидят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всех людей на свете</a:t>
            </a:r>
            <a:r>
              <a:rPr lang="ru-RU" sz="2600" dirty="0"/>
              <a:t>.</a:t>
            </a:r>
            <a:r>
              <a:rPr lang="ru-RU" sz="2600" dirty="0">
                <a:effectLst/>
              </a:rPr>
              <a:t>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08363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649556-1CAB-8546-82E9-3E79D100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0080627" cy="7559676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6603A-4A3D-3646-994C-BA999258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</p:spPr>
        <p:txBody>
          <a:bodyPr/>
          <a:lstStyle/>
          <a:p>
            <a:r>
              <a:rPr lang="ru-RU" sz="5400" b="1" dirty="0"/>
              <a:t>Разряды местоимений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E2F10-4EE5-3648-8E05-BDD7CA210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633" y="1687467"/>
            <a:ext cx="4076056" cy="245058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ЛИЧНЫЕ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ВОЗВРАТНОЕ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ВОПРОСИТЕЛЬНЫЕ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ОТНОСИТЕЛЬНЫЕ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EA46D0A-1578-C94F-A3D4-336E8E5B0E51}"/>
              </a:ext>
            </a:extLst>
          </p:cNvPr>
          <p:cNvSpPr txBox="1">
            <a:spLocks/>
          </p:cNvSpPr>
          <p:nvPr/>
        </p:nvSpPr>
        <p:spPr>
          <a:xfrm>
            <a:off x="4324028" y="4138048"/>
            <a:ext cx="5059176" cy="312030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НЕОПРЕДЕЛЕННЫЕ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ОТРИЦАТЕЛЬНЫЕ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ПРИТЯЖАТЕЛЬНЫЕ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УКАЗАТЕЛЬНЫЕ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ysClr val="windowText" lastClr="000000"/>
                </a:solidFill>
              </a:rPr>
              <a:t>ОПРЕДЕЛИТЕЛЬНЫЕ</a:t>
            </a:r>
          </a:p>
        </p:txBody>
      </p:sp>
    </p:spTree>
    <p:extLst>
      <p:ext uri="{BB962C8B-B14F-4D97-AF65-F5344CB8AC3E}">
        <p14:creationId xmlns:p14="http://schemas.microsoft.com/office/powerpoint/2010/main" val="16442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61F383-8054-F442-A825-CFFB3F33E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03" y="301320"/>
            <a:ext cx="9868722" cy="633195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C13FA-6029-614F-9437-6E2ED26A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98" y="812764"/>
            <a:ext cx="8493071" cy="1295005"/>
          </a:xfrm>
        </p:spPr>
        <p:txBody>
          <a:bodyPr/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Двенадцатое марта.</a:t>
            </a:r>
            <a:b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Классная работа.</a:t>
            </a:r>
          </a:p>
        </p:txBody>
      </p:sp>
    </p:spTree>
    <p:extLst>
      <p:ext uri="{BB962C8B-B14F-4D97-AF65-F5344CB8AC3E}">
        <p14:creationId xmlns:p14="http://schemas.microsoft.com/office/powerpoint/2010/main" val="238244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61F383-8054-F442-A825-CFFB3F33E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03" y="301320"/>
            <a:ext cx="9868722" cy="633195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C13FA-6029-614F-9437-6E2ED26A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98" y="812764"/>
            <a:ext cx="8493071" cy="1295005"/>
          </a:xfrm>
        </p:spPr>
        <p:txBody>
          <a:bodyPr/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Двенадцатое марта.</a:t>
            </a:r>
            <a:b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Классная работа.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146028-9D22-694B-B3BE-F3B24E06B51B}"/>
              </a:ext>
            </a:extLst>
          </p:cNvPr>
          <p:cNvSpPr txBox="1">
            <a:spLocks/>
          </p:cNvSpPr>
          <p:nvPr/>
        </p:nvSpPr>
        <p:spPr>
          <a:xfrm>
            <a:off x="929898" y="1580827"/>
            <a:ext cx="8493071" cy="30841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r>
              <a:rPr lang="ru-RU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Вопросительные </a:t>
            </a:r>
          </a:p>
          <a:p>
            <a:r>
              <a:rPr lang="ru-RU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местоимения</a:t>
            </a:r>
          </a:p>
        </p:txBody>
      </p:sp>
    </p:spTree>
    <p:extLst>
      <p:ext uri="{BB962C8B-B14F-4D97-AF65-F5344CB8AC3E}">
        <p14:creationId xmlns:p14="http://schemas.microsoft.com/office/powerpoint/2010/main" val="205430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16B98F8-055A-F042-982A-30A7B3397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12" y="1009402"/>
            <a:ext cx="4445000" cy="491638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ходит ночь и ходит день, не зная, что такое лень?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DACF35-A00D-9D49-B5B5-587EEE3CEA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35625" y="881063"/>
            <a:ext cx="4445000" cy="5797550"/>
          </a:xfrm>
        </p:spPr>
      </p:pic>
    </p:spTree>
    <p:extLst>
      <p:ext uri="{BB962C8B-B14F-4D97-AF65-F5344CB8AC3E}">
        <p14:creationId xmlns:p14="http://schemas.microsoft.com/office/powerpoint/2010/main" val="2714624089"/>
      </p:ext>
    </p:extLst>
  </p:cSld>
  <p:clrMapOvr>
    <a:masterClrMapping/>
  </p:clrMapOvr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 Бородынкина" id="{9670E024-6352-F34A-8361-74B9983FBCDD}" vid="{7F76C6C2-44A3-2848-A987-38AF42264F7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Обычный</Template>
  <TotalTime>2</TotalTime>
  <Words>431</Words>
  <Application>Microsoft Macintosh PowerPoint</Application>
  <PresentationFormat>Произвольный</PresentationFormat>
  <Paragraphs>106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Обычный</vt:lpstr>
      <vt:lpstr>Презентация PowerPoint</vt:lpstr>
      <vt:lpstr>Загадка</vt:lpstr>
      <vt:lpstr>ПИСЬМО</vt:lpstr>
      <vt:lpstr>Разряды местоимений</vt:lpstr>
      <vt:lpstr>Презентация PowerPoint</vt:lpstr>
      <vt:lpstr>Разряды местоимений</vt:lpstr>
      <vt:lpstr>Двенадцатое марта. Классная работа.</vt:lpstr>
      <vt:lpstr>Двенадцатое марта. Классная работа.</vt:lpstr>
      <vt:lpstr>Кто ходит ночь и ходит день, не зная, что такое лень? </vt:lpstr>
      <vt:lpstr>Презентация PowerPoint</vt:lpstr>
      <vt:lpstr>Презентация PowerPoint</vt:lpstr>
      <vt:lpstr>Что бывает и виноградным, и томатным, и желудочным? </vt:lpstr>
      <vt:lpstr>Презентация PowerPoint</vt:lpstr>
      <vt:lpstr>Презентация PowerPoint</vt:lpstr>
      <vt:lpstr>Кого писатель Н.Носов услал на Луну? </vt:lpstr>
      <vt:lpstr>Презентация PowerPoint</vt:lpstr>
      <vt:lpstr>Сделайте вывод,  где употребляются вопросительные местоимения. </vt:lpstr>
      <vt:lpstr>Презентация PowerPoint</vt:lpstr>
      <vt:lpstr>Презентация PowerPoint</vt:lpstr>
      <vt:lpstr>Домашнее задание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Бородынкина</dc:creator>
  <cp:lastModifiedBy>Елена Бородынкина</cp:lastModifiedBy>
  <cp:revision>1</cp:revision>
  <dcterms:created xsi:type="dcterms:W3CDTF">2019-03-10T23:52:10Z</dcterms:created>
  <dcterms:modified xsi:type="dcterms:W3CDTF">2019-03-10T23:54:11Z</dcterms:modified>
</cp:coreProperties>
</file>