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70" r:id="rId5"/>
    <p:sldId id="271" r:id="rId6"/>
    <p:sldId id="259" r:id="rId7"/>
    <p:sldId id="266" r:id="rId8"/>
    <p:sldId id="267" r:id="rId9"/>
    <p:sldId id="268" r:id="rId10"/>
    <p:sldId id="272" r:id="rId11"/>
    <p:sldId id="273" r:id="rId12"/>
    <p:sldId id="283" r:id="rId13"/>
    <p:sldId id="281" r:id="rId14"/>
    <p:sldId id="279" r:id="rId15"/>
    <p:sldId id="280" r:id="rId16"/>
    <p:sldId id="274" r:id="rId17"/>
    <p:sldId id="277" r:id="rId18"/>
    <p:sldId id="276" r:id="rId19"/>
    <p:sldId id="302" r:id="rId20"/>
    <p:sldId id="282" r:id="rId21"/>
    <p:sldId id="284" r:id="rId22"/>
    <p:sldId id="285" r:id="rId23"/>
    <p:sldId id="287" r:id="rId24"/>
    <p:sldId id="292" r:id="rId25"/>
    <p:sldId id="290" r:id="rId26"/>
    <p:sldId id="289" r:id="rId27"/>
    <p:sldId id="303" r:id="rId28"/>
    <p:sldId id="296" r:id="rId29"/>
    <p:sldId id="295" r:id="rId30"/>
    <p:sldId id="298" r:id="rId31"/>
    <p:sldId id="299" r:id="rId32"/>
    <p:sldId id="304" r:id="rId33"/>
    <p:sldId id="300" r:id="rId34"/>
    <p:sldId id="293" r:id="rId35"/>
    <p:sldId id="301" r:id="rId36"/>
    <p:sldId id="307" r:id="rId37"/>
    <p:sldId id="30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0"/>
    <p:restoredTop sz="94663"/>
  </p:normalViewPr>
  <p:slideViewPr>
    <p:cSldViewPr snapToGrid="0" snapToObjects="1">
      <p:cViewPr varScale="1">
        <p:scale>
          <a:sx n="114" d="100"/>
          <a:sy n="114" d="100"/>
        </p:scale>
        <p:origin x="17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260C2-ABFF-B84F-9CCD-4FF69EFD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5858"/>
            <a:ext cx="7332133" cy="1646302"/>
          </a:xfrm>
        </p:spPr>
        <p:txBody>
          <a:bodyPr/>
          <a:lstStyle/>
          <a:p>
            <a:r>
              <a:rPr lang="ru-RU" b="1" dirty="0"/>
              <a:t>Литературный музей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65BB92-52FB-FC49-AC2A-172602D4A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556" y="3429000"/>
            <a:ext cx="8765628" cy="1646302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Музей Сергея Есенина в Константиново</a:t>
            </a:r>
          </a:p>
        </p:txBody>
      </p:sp>
    </p:spTree>
    <p:extLst>
      <p:ext uri="{BB962C8B-B14F-4D97-AF65-F5344CB8AC3E}">
        <p14:creationId xmlns:p14="http://schemas.microsoft.com/office/powerpoint/2010/main" val="277684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258E9844-E8C0-2942-BA2A-1BC96318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8" r="-1" b="31346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0AF7-1EA4-9843-9138-234F993E8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31" y="731520"/>
            <a:ext cx="4571280" cy="181573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Памятник русскому поэту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Объект 4" descr="Изображение выглядит как дерево, трава, внешний, небо&#10;&#10;&#10;&#10;Описание создано автоматически">
            <a:extLst>
              <a:ext uri="{FF2B5EF4-FFF2-40B4-BE49-F238E27FC236}">
                <a16:creationId xmlns:a16="http://schemas.microsoft.com/office/drawing/2014/main" id="{258E9844-E8C0-2942-BA2A-1BC96318A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259" y="2547256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396871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трава, небо, внешний, поле&#10;&#10;&#10;&#10;Описание создано автоматически">
            <a:extLst>
              <a:ext uri="{FF2B5EF4-FFF2-40B4-BE49-F238E27FC236}">
                <a16:creationId xmlns:a16="http://schemas.microsoft.com/office/drawing/2014/main" id="{34C14C42-92C2-AD4D-BDBD-DFAC964C0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627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Content Placeholder 26">
            <a:extLst>
              <a:ext uri="{FF2B5EF4-FFF2-40B4-BE49-F238E27FC236}">
                <a16:creationId xmlns:a16="http://schemas.microsoft.com/office/drawing/2014/main" id="{1B1B1CBD-83C6-6941-920D-987D2BB3691F}"/>
              </a:ext>
            </a:extLst>
          </p:cNvPr>
          <p:cNvSpPr txBox="1">
            <a:spLocks/>
          </p:cNvSpPr>
          <p:nvPr/>
        </p:nvSpPr>
        <p:spPr>
          <a:xfrm>
            <a:off x="817984" y="5587838"/>
            <a:ext cx="4510569" cy="84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Земская школа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0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ontent Placeholder 49">
            <a:extLst>
              <a:ext uri="{FF2B5EF4-FFF2-40B4-BE49-F238E27FC236}">
                <a16:creationId xmlns:a16="http://schemas.microsoft.com/office/drawing/2014/main" id="{35E1B4B2-2C87-4F9E-8D0A-A3327F96E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353289"/>
            <a:ext cx="6575368" cy="6151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/>
              <a:t>В 1879 году крестьяне и местный помещик С.Г. Куприянов подают прошение об открытии в Константинове школы, а сельское общество жертвует на это 60 рублей. В феврале 1879 года в Константинове появилась своя школа. Многие крестьяне отдали в неё своих детей, в земской школе учился и отец будущего поэта Александр Никитич Есенин. Летом 1898 года здание школы было перестроено. В 1904 году его порог переступил Серёжа Есенин.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К сожалению, мемориальное здание не сохранилось до наших дней. В 1994 году здание земской школы было восстановлено, вскоре в нём разместилась экспозиция</a:t>
            </a:r>
          </a:p>
          <a:p>
            <a:endParaRPr lang="en-US" dirty="0"/>
          </a:p>
        </p:txBody>
      </p:sp>
      <p:pic>
        <p:nvPicPr>
          <p:cNvPr id="48" name="Объект 6">
            <a:extLst>
              <a:ext uri="{FF2B5EF4-FFF2-40B4-BE49-F238E27FC236}">
                <a16:creationId xmlns:a16="http://schemas.microsoft.com/office/drawing/2014/main" id="{B19C9184-B60F-7C4E-AFEA-31DAFD2D0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" r="-1" b="-1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9653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71016-DA8D-9B46-B076-0CB8630A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326967"/>
            <a:ext cx="8791864" cy="1170247"/>
          </a:xfrm>
        </p:spPr>
        <p:txBody>
          <a:bodyPr>
            <a:normAutofit fontScale="90000"/>
          </a:bodyPr>
          <a:lstStyle/>
          <a:p>
            <a:r>
              <a:rPr lang="ru-RU" dirty="0"/>
              <a:t>Один из двух классов школы — </a:t>
            </a:r>
            <a:r>
              <a:rPr lang="ru-RU" b="1" dirty="0"/>
              <a:t>исторический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07A727-28A1-424E-BFE9-A87E0FDB1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497214"/>
            <a:ext cx="9393381" cy="5068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В нём ведётся рассказ о земских школах Рязанской губернии. </a:t>
            </a:r>
          </a:p>
          <a:p>
            <a:pPr marL="0" indent="0">
              <a:buNone/>
            </a:pPr>
            <a:r>
              <a:rPr lang="ru-RU" sz="2800" dirty="0"/>
              <a:t>В экспозиции представлены фотографии земских школ, учителей, методическая литература, учебные пособия, а также детские книги, изданные для народа. </a:t>
            </a:r>
          </a:p>
          <a:p>
            <a:pPr marL="0" indent="0">
              <a:buNone/>
            </a:pPr>
            <a:r>
              <a:rPr lang="ru-RU" sz="2800" dirty="0"/>
              <a:t>Особенно интересна учебная географическая карта 1895 года выпуска, поскольку она является «ровесницей» Сергея Есенина. Все эти экспонаты дают представление о системе начального народного образования в России на рубеже XIX — ХХ веков.</a:t>
            </a:r>
          </a:p>
        </p:txBody>
      </p:sp>
    </p:spTree>
    <p:extLst>
      <p:ext uri="{BB962C8B-B14F-4D97-AF65-F5344CB8AC3E}">
        <p14:creationId xmlns:p14="http://schemas.microsoft.com/office/powerpoint/2010/main" val="3132084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пол, внутренний, стол, стена&#10;&#10;&#10;&#10;Описание создано автоматически">
            <a:extLst>
              <a:ext uri="{FF2B5EF4-FFF2-40B4-BE49-F238E27FC236}">
                <a16:creationId xmlns:a16="http://schemas.microsoft.com/office/drawing/2014/main" id="{F64EDBD2-F4DA-964F-86B4-2593312CA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7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71016-DA8D-9B46-B076-0CB8630A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510770"/>
            <a:ext cx="8791864" cy="986444"/>
          </a:xfrm>
        </p:spPr>
        <p:txBody>
          <a:bodyPr>
            <a:normAutofit/>
          </a:bodyPr>
          <a:lstStyle/>
          <a:p>
            <a:r>
              <a:rPr lang="ru-RU" dirty="0"/>
              <a:t>Другой класс — </a:t>
            </a:r>
            <a:r>
              <a:rPr lang="ru-RU" b="1" dirty="0"/>
              <a:t>мемориальный</a:t>
            </a:r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07A727-28A1-424E-BFE9-A87E0FDB1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1497214"/>
            <a:ext cx="9393381" cy="5068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Его обстановка переносит нас в 1904—1909 годы, когда в земской школе учился Сергей Есенин: красный угол с иконой Богородицы, стройные ряды парт, портреты императора Николая II и императрицы Александры Фёдоровны по обеим сторонам чёрной классной доски, напольные счёты, на стенах — учебные картины на сюжеты Священной истории. 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Притягивают взгляд посетителей большие наглядные пособия с церковнославянской и дореволюционной русской азбуками.</a:t>
            </a:r>
          </a:p>
        </p:txBody>
      </p:sp>
    </p:spTree>
    <p:extLst>
      <p:ext uri="{BB962C8B-B14F-4D97-AF65-F5344CB8AC3E}">
        <p14:creationId xmlns:p14="http://schemas.microsoft.com/office/powerpoint/2010/main" val="423285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7" name="Объект 26" descr="Изображение выглядит как внутренний, потолок, пол, стол&#10;&#10;&#10;&#10;Описание создано автоматически">
            <a:extLst>
              <a:ext uri="{FF2B5EF4-FFF2-40B4-BE49-F238E27FC236}">
                <a16:creationId xmlns:a16="http://schemas.microsoft.com/office/drawing/2014/main" id="{DC36C664-C1CB-1C45-89DC-FF74CED68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69" b="46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1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стол, внутренний, пол, потолок&#10;&#10;&#10;&#10;Описание создано автоматически">
            <a:extLst>
              <a:ext uri="{FF2B5EF4-FFF2-40B4-BE49-F238E27FC236}">
                <a16:creationId xmlns:a16="http://schemas.microsoft.com/office/drawing/2014/main" id="{E0B15B43-3372-EB4B-87D8-51DA821AF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23" r="-1" b="18258"/>
          <a:stretch/>
        </p:blipFill>
        <p:spPr>
          <a:xfrm>
            <a:off x="6194368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33" name="Объект 4" descr="Изображение выглядит как текст&#10;&#10;&#10;&#10;Описание создано автоматически">
            <a:extLst>
              <a:ext uri="{FF2B5EF4-FFF2-40B4-BE49-F238E27FC236}">
                <a16:creationId xmlns:a16="http://schemas.microsoft.com/office/drawing/2014/main" id="{0C59D5E0-29F3-C045-8111-18E96F5BE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49" r="-2" b="24087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12197-0614-3A47-8456-77383C4B6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3" y="2093887"/>
            <a:ext cx="4668831" cy="26776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Дореволюционная русская </a:t>
            </a:r>
            <a:r>
              <a:rPr lang="ru-RU" b="1" dirty="0"/>
              <a:t>азбука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2639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1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3" name="Rectangle 23">
            <a:extLst>
              <a:ext uri="{FF2B5EF4-FFF2-40B4-BE49-F238E27FC236}">
                <a16:creationId xmlns:a16="http://schemas.microsoft.com/office/drawing/2014/main" id="{7815DC60-3142-4171-B7AD-13B6FD26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текст&#10;&#10;&#10;&#10;Описание создано автоматически">
            <a:extLst>
              <a:ext uri="{FF2B5EF4-FFF2-40B4-BE49-F238E27FC236}">
                <a16:creationId xmlns:a16="http://schemas.microsoft.com/office/drawing/2014/main" id="{5B4D6B64-7D10-CA43-9154-74EFDBA61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8" b="9115"/>
          <a:stretch/>
        </p:blipFill>
        <p:spPr>
          <a:xfrm>
            <a:off x="20" y="-1"/>
            <a:ext cx="5897982" cy="6858000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4" name="Объект 4" descr="Изображение выглядит как часы, здание, объект&#10;&#10;&#10;&#10;Описание создано автоматически">
            <a:extLst>
              <a:ext uri="{FF2B5EF4-FFF2-40B4-BE49-F238E27FC236}">
                <a16:creationId xmlns:a16="http://schemas.microsoft.com/office/drawing/2014/main" id="{52278AA6-7F57-CF44-8792-66242076F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450" r="-1" b="16209"/>
          <a:stretch/>
        </p:blipFill>
        <p:spPr>
          <a:xfrm>
            <a:off x="4869095" y="-1"/>
            <a:ext cx="7312272" cy="6858000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5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3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D3FC0-C8BD-894B-9B7F-61319616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18" y="4267830"/>
            <a:ext cx="6783186" cy="21802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b="1" dirty="0"/>
              <a:t>Программа </a:t>
            </a:r>
            <a:r>
              <a:rPr lang="ru-RU" sz="2800" dirty="0"/>
              <a:t>по предмету</a:t>
            </a:r>
            <a:br>
              <a:rPr lang="ru-RU" sz="2800" dirty="0"/>
            </a:br>
            <a:r>
              <a:rPr lang="ru-RU" sz="2800" b="1" dirty="0"/>
              <a:t>Закон Божий</a:t>
            </a:r>
            <a:br>
              <a:rPr lang="ru-RU" sz="2800" b="1" dirty="0"/>
            </a:br>
            <a:br>
              <a:rPr lang="ru-RU" sz="2800" b="1" dirty="0"/>
            </a:br>
            <a:r>
              <a:rPr lang="ru-RU" sz="2800" dirty="0"/>
              <a:t>В углу — часы, когда-то подаренные школе попечителем И.П. Кулаковым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61155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97420-6280-FE4D-A172-8F5306C0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45" y="569495"/>
            <a:ext cx="3875479" cy="5648425"/>
          </a:xfrm>
        </p:spPr>
        <p:txBody>
          <a:bodyPr anchor="ctr">
            <a:normAutofit fontScale="90000"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Похвальный лист, выданный поэту по окончании Земской школы</a:t>
            </a:r>
            <a:br>
              <a:rPr lang="ru-RU" i="1" dirty="0">
                <a:solidFill>
                  <a:schemeClr val="bg1"/>
                </a:solidFill>
              </a:rPr>
            </a:b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"За весьма хорошие успехи и отличное поведение"</a:t>
            </a:r>
            <a:br>
              <a:rPr lang="en-US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B192A74C-C2FC-194A-BCEE-E4EC6978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236755"/>
            <a:ext cx="5143500" cy="4371975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6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4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Рисунок 4" descr="ъ">
            <a:extLst>
              <a:ext uri="{FF2B5EF4-FFF2-40B4-BE49-F238E27FC236}">
                <a16:creationId xmlns:a16="http://schemas.microsoft.com/office/drawing/2014/main" id="{FD9EE152-3785-B24B-9C9E-306801929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9" t="687" b="8404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12FB0-B373-B74C-AFA8-F7A5E12C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7" y="748145"/>
            <a:ext cx="3924137" cy="468837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chemeClr val="accent2"/>
                </a:solidFill>
              </a:rPr>
              <a:t>На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берегу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Оки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стоит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ru-RU" sz="2800" dirty="0">
                <a:solidFill>
                  <a:schemeClr val="accent2"/>
                </a:solidFill>
              </a:rPr>
              <a:t>древнее село </a:t>
            </a:r>
            <a:r>
              <a:rPr lang="en-US" sz="2800" dirty="0" err="1">
                <a:solidFill>
                  <a:schemeClr val="accent2"/>
                </a:solidFill>
              </a:rPr>
              <a:t>Константиново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хранящее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память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о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своем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ru-RU" sz="2800" dirty="0">
                <a:solidFill>
                  <a:schemeClr val="accent2"/>
                </a:solidFill>
              </a:rPr>
              <a:t>знаменитом </a:t>
            </a:r>
            <a:r>
              <a:rPr lang="en-US" sz="2800" dirty="0" err="1">
                <a:solidFill>
                  <a:schemeClr val="accent2"/>
                </a:solidFill>
              </a:rPr>
              <a:t>односельчанине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и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о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дореволюционной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России</a:t>
            </a:r>
            <a:r>
              <a:rPr lang="en-US" sz="2800" b="1" dirty="0">
                <a:solidFill>
                  <a:schemeClr val="accent2"/>
                </a:solidFill>
              </a:rPr>
              <a:t>.</a:t>
            </a:r>
          </a:p>
        </p:txBody>
      </p:sp>
      <p:cxnSp>
        <p:nvCxnSpPr>
          <p:cNvPr id="78" name="Straight Connector 5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5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512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Объект 8" descr="Изображение выглядит как трава, небо, внешний, поле&#10;&#10;&#10;&#10;Описание создано автоматически">
            <a:extLst>
              <a:ext uri="{FF2B5EF4-FFF2-40B4-BE49-F238E27FC236}">
                <a16:creationId xmlns:a16="http://schemas.microsoft.com/office/drawing/2014/main" id="{1DC587FA-E2FF-9B43-97AE-C870B50A2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182" b="4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84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43459E17-E3D1-DD47-B43F-BB96E6526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A95E6BD2-F47B-6C44-9A41-66295B80CE61}"/>
              </a:ext>
            </a:extLst>
          </p:cNvPr>
          <p:cNvSpPr txBox="1">
            <a:spLocks/>
          </p:cNvSpPr>
          <p:nvPr/>
        </p:nvSpPr>
        <p:spPr>
          <a:xfrm>
            <a:off x="567629" y="627624"/>
            <a:ext cx="4401827" cy="5594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/>
              <a:t>Усадьба </a:t>
            </a:r>
          </a:p>
          <a:p>
            <a:r>
              <a:rPr lang="ru-RU" b="1" dirty="0"/>
              <a:t>Лидии Ивановны Кашиной.</a:t>
            </a:r>
          </a:p>
          <a:p>
            <a:endParaRPr lang="ru-RU" b="1" dirty="0"/>
          </a:p>
          <a:p>
            <a:r>
              <a:rPr lang="ru-RU" dirty="0"/>
              <a:t>Некоторые черты отчетливо угадываются в поэме Сергея Есенина </a:t>
            </a:r>
          </a:p>
          <a:p>
            <a:r>
              <a:rPr lang="ru-RU" b="1" dirty="0"/>
              <a:t>«Анна </a:t>
            </a:r>
            <a:r>
              <a:rPr lang="ru-RU" b="1" dirty="0" err="1"/>
              <a:t>Снегина</a:t>
            </a:r>
            <a:r>
              <a:rPr lang="ru-RU" b="1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230158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1DC778F-EF1A-4C1B-B1AD-BA37A74E5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3FCDB4-670C-4568-96EE-093382A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445B2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рава, внешний, небо, дерево&#10;&#10;&#10;&#10;Описание создано автоматически">
            <a:extLst>
              <a:ext uri="{FF2B5EF4-FFF2-40B4-BE49-F238E27FC236}">
                <a16:creationId xmlns:a16="http://schemas.microsoft.com/office/drawing/2014/main" id="{59DCCC79-170A-B841-9B3A-5245208E6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443" r="1" b="444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64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3" name="Объект 4">
            <a:extLst>
              <a:ext uri="{FF2B5EF4-FFF2-40B4-BE49-F238E27FC236}">
                <a16:creationId xmlns:a16="http://schemas.microsoft.com/office/drawing/2014/main" id="{D82BE2EF-82E0-9F49-B92A-CD138373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2" r="13389" b="2"/>
          <a:stretch/>
        </p:blipFill>
        <p:spPr>
          <a:xfrm>
            <a:off x="4296867" y="5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трава, небо, внешний, дерево&#10;&#10;&#10;&#10;Описание создано автоматически">
            <a:extLst>
              <a:ext uri="{FF2B5EF4-FFF2-40B4-BE49-F238E27FC236}">
                <a16:creationId xmlns:a16="http://schemas.microsoft.com/office/drawing/2014/main" id="{96A267B4-4FD1-B343-B409-3E7A3EAC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" r="10556"/>
          <a:stretch/>
        </p:blipFill>
        <p:spPr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EFF23D0A-846D-644A-9237-6002A63A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3" y="1676132"/>
            <a:ext cx="5087390" cy="37407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800" dirty="0"/>
              <a:t>Приехали.</a:t>
            </a:r>
          </a:p>
          <a:p>
            <a:pPr marL="0" indent="0">
              <a:buNone/>
            </a:pPr>
            <a:br>
              <a:rPr lang="ru-RU" sz="2800" dirty="0"/>
            </a:br>
            <a:r>
              <a:rPr lang="ru-RU" sz="2800" dirty="0"/>
              <a:t>Дом с мезонином</a:t>
            </a:r>
            <a:br>
              <a:rPr lang="ru-RU" sz="2800" dirty="0"/>
            </a:br>
            <a:r>
              <a:rPr lang="ru-RU" sz="2800" dirty="0"/>
              <a:t>Немного присел на фасад.</a:t>
            </a:r>
          </a:p>
          <a:p>
            <a:pPr marL="0" indent="0">
              <a:buNone/>
            </a:pPr>
            <a:br>
              <a:rPr lang="ru-RU" sz="2800" dirty="0"/>
            </a:br>
            <a:r>
              <a:rPr lang="ru-RU" sz="2800" dirty="0"/>
              <a:t>Волнующе пахнет жасмином</a:t>
            </a:r>
            <a:br>
              <a:rPr lang="ru-RU" sz="2800" dirty="0"/>
            </a:br>
            <a:r>
              <a:rPr lang="ru-RU" sz="2800" dirty="0"/>
              <a:t>Плетнёвый его палисад.</a:t>
            </a:r>
          </a:p>
          <a:p>
            <a:endParaRPr lang="en-US" dirty="0"/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7E244FB6-2223-5F4B-A2A0-2ED6591C0B49}"/>
              </a:ext>
            </a:extLst>
          </p:cNvPr>
          <p:cNvSpPr txBox="1">
            <a:spLocks/>
          </p:cNvSpPr>
          <p:nvPr/>
        </p:nvSpPr>
        <p:spPr>
          <a:xfrm>
            <a:off x="448733" y="997795"/>
            <a:ext cx="3851123" cy="8866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/>
              <a:t>Усадьба Лидии Ивановны Кашиной.</a:t>
            </a:r>
          </a:p>
        </p:txBody>
      </p:sp>
    </p:spTree>
    <p:extLst>
      <p:ext uri="{BB962C8B-B14F-4D97-AF65-F5344CB8AC3E}">
        <p14:creationId xmlns:p14="http://schemas.microsoft.com/office/powerpoint/2010/main" val="4274895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3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Объект 8" descr="Изображение выглядит как трава, внешний, небо, дерево&#10;&#10;&#10;&#10;Описание создано автоматически">
            <a:extLst>
              <a:ext uri="{FF2B5EF4-FFF2-40B4-BE49-F238E27FC236}">
                <a16:creationId xmlns:a16="http://schemas.microsoft.com/office/drawing/2014/main" id="{6A9F33D3-B6DB-4540-A58D-183FB01B9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45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небо, внешний, дерево, здание&#10;&#10;&#10;&#10;Описание создано автоматически">
            <a:extLst>
              <a:ext uri="{FF2B5EF4-FFF2-40B4-BE49-F238E27FC236}">
                <a16:creationId xmlns:a16="http://schemas.microsoft.com/office/drawing/2014/main" id="{0C7CD5CF-7C13-6243-B3AD-2D9DE599B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" r="-1" b="6107"/>
          <a:stretch/>
        </p:blipFill>
        <p:spPr>
          <a:xfrm>
            <a:off x="6194368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0" name="Объект 4" descr="Изображение выглядит как дерево, внешний, небо, трава&#10;&#10;&#10;&#10;Описание создано автоматически">
            <a:extLst>
              <a:ext uri="{FF2B5EF4-FFF2-40B4-BE49-F238E27FC236}">
                <a16:creationId xmlns:a16="http://schemas.microsoft.com/office/drawing/2014/main" id="{D019F6F9-9BA9-B348-816D-B471F9B14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89" r="-2" b="8247"/>
          <a:stretch/>
        </p:blipFill>
        <p:spPr>
          <a:xfrm>
            <a:off x="9317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ECA448-926B-438C-898B-DEEEFCD03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4" y="1896854"/>
            <a:ext cx="4969609" cy="3187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Иду я разросшимся садом,</a:t>
            </a:r>
            <a:br>
              <a:rPr lang="ru-RU" sz="2400" dirty="0"/>
            </a:br>
            <a:r>
              <a:rPr lang="ru-RU" sz="2400" dirty="0"/>
              <a:t>Лицо задевает сирень.</a:t>
            </a:r>
            <a:br>
              <a:rPr lang="ru-RU" sz="2400" dirty="0"/>
            </a:br>
            <a:r>
              <a:rPr lang="ru-RU" sz="2400" dirty="0"/>
              <a:t>Так мил моим вспыхнувшим взглядам</a:t>
            </a:r>
            <a:br>
              <a:rPr lang="ru-RU" sz="2400" dirty="0"/>
            </a:br>
            <a:r>
              <a:rPr lang="ru-RU" sz="2400" dirty="0" err="1"/>
              <a:t>Погорбившийся</a:t>
            </a:r>
            <a:r>
              <a:rPr lang="ru-RU" sz="2400" dirty="0"/>
              <a:t> плетень.</a:t>
            </a:r>
            <a:br>
              <a:rPr lang="ru-RU" sz="2400" dirty="0"/>
            </a:br>
            <a:r>
              <a:rPr lang="ru-RU" sz="2400" dirty="0"/>
              <a:t>Когда-то у той вон калитки</a:t>
            </a:r>
            <a:br>
              <a:rPr lang="ru-RU" sz="2400" dirty="0"/>
            </a:br>
            <a:r>
              <a:rPr lang="ru-RU" sz="2400" dirty="0"/>
              <a:t>Мне было 16 лет,</a:t>
            </a:r>
            <a:br>
              <a:rPr lang="ru-RU" sz="2400" dirty="0"/>
            </a:br>
            <a:r>
              <a:rPr lang="ru-RU" sz="2400" dirty="0"/>
              <a:t>И девушка в белой накидке</a:t>
            </a:r>
            <a:br>
              <a:rPr lang="ru-RU" sz="2400" dirty="0"/>
            </a:br>
            <a:r>
              <a:rPr lang="ru-RU" sz="2400" dirty="0"/>
              <a:t>Сказала мне ласково: "Нет!</a:t>
            </a:r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4130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дерево, внешний, цветок, растение&#10;&#10;&#10;&#10;Описание создано автоматически">
            <a:extLst>
              <a:ext uri="{FF2B5EF4-FFF2-40B4-BE49-F238E27FC236}">
                <a16:creationId xmlns:a16="http://schemas.microsoft.com/office/drawing/2014/main" id="{6550AFF2-5673-F744-8E1C-1113216CE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8" b="202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60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A43F2-AE61-F644-AFB4-9164AB86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258274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/>
              <a:t>Лидия</a:t>
            </a:r>
            <a:r>
              <a:rPr lang="en-US" sz="4800" dirty="0"/>
              <a:t> </a:t>
            </a:r>
            <a:r>
              <a:rPr lang="en-US" sz="4800" dirty="0" err="1"/>
              <a:t>Ивановна</a:t>
            </a:r>
            <a:r>
              <a:rPr lang="en-US" sz="4800" dirty="0"/>
              <a:t> </a:t>
            </a:r>
            <a:r>
              <a:rPr lang="en-US" sz="4800" dirty="0" err="1"/>
              <a:t>Кашина</a:t>
            </a:r>
            <a:endParaRPr lang="en-US" sz="2700" dirty="0"/>
          </a:p>
        </p:txBody>
      </p:sp>
      <p:pic>
        <p:nvPicPr>
          <p:cNvPr id="6" name="Рисунок 5" descr="Изображение выглядит как одежда&#10;&#10;&#10;&#10;Описание создано автоматически">
            <a:extLst>
              <a:ext uri="{FF2B5EF4-FFF2-40B4-BE49-F238E27FC236}">
                <a16:creationId xmlns:a16="http://schemas.microsoft.com/office/drawing/2014/main" id="{14280656-4DFE-5141-BCBF-897C48665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6" r="-2" b="34524"/>
          <a:stretch/>
        </p:blipFill>
        <p:spPr>
          <a:xfrm>
            <a:off x="676777" y="609600"/>
            <a:ext cx="4338909" cy="3635025"/>
          </a:xfrm>
          <a:custGeom>
            <a:avLst/>
            <a:gdLst>
              <a:gd name="connsiteX0" fmla="*/ 529088 w 4338909"/>
              <a:gd name="connsiteY0" fmla="*/ 0 h 3635025"/>
              <a:gd name="connsiteX1" fmla="*/ 4338909 w 4338909"/>
              <a:gd name="connsiteY1" fmla="*/ 0 h 3635025"/>
              <a:gd name="connsiteX2" fmla="*/ 4338909 w 4338909"/>
              <a:gd name="connsiteY2" fmla="*/ 3635025 h 3635025"/>
              <a:gd name="connsiteX3" fmla="*/ 0 w 433890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909" h="3635025">
                <a:moveTo>
                  <a:pt x="529088" y="0"/>
                </a:moveTo>
                <a:lnTo>
                  <a:pt x="4338909" y="0"/>
                </a:lnTo>
                <a:lnTo>
                  <a:pt x="433890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одежда&#10;&#10;&#10;&#10;Описание создано автоматически">
            <a:extLst>
              <a:ext uri="{FF2B5EF4-FFF2-40B4-BE49-F238E27FC236}">
                <a16:creationId xmlns:a16="http://schemas.microsoft.com/office/drawing/2014/main" id="{0E82383F-F5F5-1748-8FB6-5B239AB67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5" r="-1" b="26955"/>
          <a:stretch/>
        </p:blipFill>
        <p:spPr>
          <a:xfrm>
            <a:off x="5244286" y="608009"/>
            <a:ext cx="4029716" cy="3635025"/>
          </a:xfrm>
          <a:prstGeom prst="rect">
            <a:avLst/>
          </a:prstGeom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1B1CFB49-CC95-7E42-9928-35E274DC8D40}"/>
              </a:ext>
            </a:extLst>
          </p:cNvPr>
          <p:cNvSpPr txBox="1">
            <a:spLocks/>
          </p:cNvSpPr>
          <p:nvPr/>
        </p:nvSpPr>
        <p:spPr>
          <a:xfrm>
            <a:off x="1069122" y="5410036"/>
            <a:ext cx="8288035" cy="109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tx1"/>
                </a:solidFill>
              </a:rPr>
              <a:t>Сейчас в ее доме располагается музей поэмы «Анна </a:t>
            </a:r>
            <a:r>
              <a:rPr lang="ru-RU" sz="3200" dirty="0" err="1">
                <a:solidFill>
                  <a:schemeClr val="tx1"/>
                </a:solidFill>
              </a:rPr>
              <a:t>Снегина</a:t>
            </a:r>
            <a:r>
              <a:rPr lang="ru-RU" sz="3200" dirty="0">
                <a:solidFill>
                  <a:schemeClr val="tx1"/>
                </a:solidFill>
              </a:rPr>
              <a:t>»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внутренний, пол, потолок, стена&#10;&#10;&#10;&#10;Описание создано автоматически">
            <a:extLst>
              <a:ext uri="{FF2B5EF4-FFF2-40B4-BE49-F238E27FC236}">
                <a16:creationId xmlns:a16="http://schemas.microsoft.com/office/drawing/2014/main" id="{FBC0192E-8A55-BE4A-94DF-B0895D7D0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25" b="156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B2465-1716-9B4E-B778-D9380AB6337B}"/>
              </a:ext>
            </a:extLst>
          </p:cNvPr>
          <p:cNvSpPr/>
          <p:nvPr/>
        </p:nvSpPr>
        <p:spPr>
          <a:xfrm>
            <a:off x="652252" y="60152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Нижняя часть дома</a:t>
            </a:r>
          </a:p>
        </p:txBody>
      </p:sp>
    </p:spTree>
    <p:extLst>
      <p:ext uri="{BB962C8B-B14F-4D97-AF65-F5344CB8AC3E}">
        <p14:creationId xmlns:p14="http://schemas.microsoft.com/office/powerpoint/2010/main" val="65056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3" name="Объект 4">
            <a:extLst>
              <a:ext uri="{FF2B5EF4-FFF2-40B4-BE49-F238E27FC236}">
                <a16:creationId xmlns:a16="http://schemas.microsoft.com/office/drawing/2014/main" id="{32D9CA5F-31D2-C347-AE64-442E4D2DB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24" b="13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Объект 4" descr="Изображение выглядит как небо, трава, внешний, поле&#10;&#10;&#10;&#10;Описание создано автоматически">
            <a:extLst>
              <a:ext uri="{FF2B5EF4-FFF2-40B4-BE49-F238E27FC236}">
                <a16:creationId xmlns:a16="http://schemas.microsoft.com/office/drawing/2014/main" id="{26CB8C30-5F33-E644-A1E0-777B241FB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20641" b="4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761DAF35-FDA8-CC41-BA32-9E324CB35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51C9D-223B-F946-B2A2-70293FD7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22" y="626226"/>
            <a:ext cx="4526434" cy="5358938"/>
          </a:xfrm>
        </p:spPr>
        <p:txBody>
          <a:bodyPr>
            <a:normAutofit/>
          </a:bodyPr>
          <a:lstStyle/>
          <a:p>
            <a:pPr algn="ctr"/>
            <a:br>
              <a:rPr lang="ru-RU" b="1" dirty="0"/>
            </a:br>
            <a:r>
              <a:rPr lang="ru-RU" b="1" dirty="0"/>
              <a:t>Верхняя часть дома</a:t>
            </a: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dirty="0">
                <a:solidFill>
                  <a:schemeClr val="tx1"/>
                </a:solidFill>
              </a:rPr>
              <a:t>Комнаты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Лидии Ивановны Кашиной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9212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внутренний, пол, стена, комната&#10;&#10;&#10;&#10;Описание создано автоматически">
            <a:extLst>
              <a:ext uri="{FF2B5EF4-FFF2-40B4-BE49-F238E27FC236}">
                <a16:creationId xmlns:a16="http://schemas.microsoft.com/office/drawing/2014/main" id="{43D3BC9A-0CED-0E42-B475-DAEA783CC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93" b="28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77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69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7" name="Rectangle 81">
            <a:extLst>
              <a:ext uri="{FF2B5EF4-FFF2-40B4-BE49-F238E27FC236}">
                <a16:creationId xmlns:a16="http://schemas.microsoft.com/office/drawing/2014/main" id="{7505EA3C-F6FE-4717-9D16-1FC1BFCEA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9872A32-4C50-4CBB-8F41-10A7E35AB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Рисунок 53" descr="Изображение выглядит как текст, стена, фотография, здание&#10;&#10;&#10;&#10;Описание создано автоматически">
            <a:extLst>
              <a:ext uri="{FF2B5EF4-FFF2-40B4-BE49-F238E27FC236}">
                <a16:creationId xmlns:a16="http://schemas.microsoft.com/office/drawing/2014/main" id="{8F0BECDD-3D81-604B-9E8D-A893234BE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" r="2" b="18155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3F12DB6-A8DD-4C76-A2CD-C90EB6BBB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Рисунок 51" descr="Изображение выглядит как внутренний, объект, пишущая машинка&#10;&#10;&#10;&#10;Описание создано автоматически">
            <a:extLst>
              <a:ext uri="{FF2B5EF4-FFF2-40B4-BE49-F238E27FC236}">
                <a16:creationId xmlns:a16="http://schemas.microsoft.com/office/drawing/2014/main" id="{BEA8740D-5C47-DD4D-8C81-284C47BC1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8566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4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 descr="Изображение выглядит как текст, книга&#10;&#10;&#10;&#10;Описание создано автоматически">
            <a:extLst>
              <a:ext uri="{FF2B5EF4-FFF2-40B4-BE49-F238E27FC236}">
                <a16:creationId xmlns:a16="http://schemas.microsoft.com/office/drawing/2014/main" id="{9AA38E97-5D58-444D-B53A-41CD82E0E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6" r="1" b="8113"/>
          <a:stretch/>
        </p:blipFill>
        <p:spPr>
          <a:xfrm>
            <a:off x="20" y="10"/>
            <a:ext cx="6335055" cy="6852984"/>
          </a:xfrm>
          <a:custGeom>
            <a:avLst/>
            <a:gdLst>
              <a:gd name="connsiteX0" fmla="*/ 0 w 6335075"/>
              <a:gd name="connsiteY0" fmla="*/ 0 h 6852994"/>
              <a:gd name="connsiteX1" fmla="*/ 6047365 w 6335075"/>
              <a:gd name="connsiteY1" fmla="*/ 0 h 6852994"/>
              <a:gd name="connsiteX2" fmla="*/ 2873531 w 6335075"/>
              <a:gd name="connsiteY2" fmla="*/ 6852993 h 6852994"/>
              <a:gd name="connsiteX3" fmla="*/ 6335075 w 6335075"/>
              <a:gd name="connsiteY3" fmla="*/ 6852993 h 6852994"/>
              <a:gd name="connsiteX4" fmla="*/ 6335075 w 6335075"/>
              <a:gd name="connsiteY4" fmla="*/ 6852994 h 6852994"/>
              <a:gd name="connsiteX5" fmla="*/ 0 w 6335075"/>
              <a:gd name="connsiteY5" fmla="*/ 6852994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5075" h="6852994">
                <a:moveTo>
                  <a:pt x="0" y="0"/>
                </a:moveTo>
                <a:lnTo>
                  <a:pt x="6047365" y="0"/>
                </a:lnTo>
                <a:lnTo>
                  <a:pt x="2873531" y="6852993"/>
                </a:lnTo>
                <a:lnTo>
                  <a:pt x="6335075" y="6852993"/>
                </a:lnTo>
                <a:lnTo>
                  <a:pt x="6335075" y="6852994"/>
                </a:lnTo>
                <a:lnTo>
                  <a:pt x="0" y="6852994"/>
                </a:lnTo>
                <a:close/>
              </a:path>
            </a:pathLst>
          </a:custGeom>
        </p:spPr>
      </p:pic>
      <p:pic>
        <p:nvPicPr>
          <p:cNvPr id="28" name="Рисунок 27" descr="Изображение выглядит как окно, внутренний, стена&#10;&#10;&#10;&#10;Описание создано автоматически">
            <a:extLst>
              <a:ext uri="{FF2B5EF4-FFF2-40B4-BE49-F238E27FC236}">
                <a16:creationId xmlns:a16="http://schemas.microsoft.com/office/drawing/2014/main" id="{452792C4-9769-4547-9DA5-8998B9FAD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19" r="-2" b="17417"/>
          <a:stretch/>
        </p:blipFill>
        <p:spPr>
          <a:xfrm>
            <a:off x="3050256" y="10"/>
            <a:ext cx="9141744" cy="6857990"/>
          </a:xfrm>
          <a:custGeom>
            <a:avLst/>
            <a:gdLst>
              <a:gd name="connsiteX0" fmla="*/ 3178693 w 9141744"/>
              <a:gd name="connsiteY0" fmla="*/ 0 h 6858000"/>
              <a:gd name="connsiteX1" fmla="*/ 9141744 w 9141744"/>
              <a:gd name="connsiteY1" fmla="*/ 0 h 6858000"/>
              <a:gd name="connsiteX2" fmla="*/ 9141744 w 9141744"/>
              <a:gd name="connsiteY2" fmla="*/ 6858000 h 6858000"/>
              <a:gd name="connsiteX3" fmla="*/ 0 w 91417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744" h="6858000">
                <a:moveTo>
                  <a:pt x="3178693" y="0"/>
                </a:moveTo>
                <a:lnTo>
                  <a:pt x="9141744" y="0"/>
                </a:lnTo>
                <a:lnTo>
                  <a:pt x="914174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3091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Объект 8" descr="Изображение выглядит как небо, внешний, трава, здание&#10;&#10;&#10;&#10;Описание создано автоматически">
            <a:extLst>
              <a:ext uri="{FF2B5EF4-FFF2-40B4-BE49-F238E27FC236}">
                <a16:creationId xmlns:a16="http://schemas.microsoft.com/office/drawing/2014/main" id="{2138D1AF-C1B7-C645-833F-DCF505A05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3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Объект 6">
            <a:extLst>
              <a:ext uri="{FF2B5EF4-FFF2-40B4-BE49-F238E27FC236}">
                <a16:creationId xmlns:a16="http://schemas.microsoft.com/office/drawing/2014/main" id="{39B3FD1A-4A50-EB43-81FD-4293F4729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7" r="1115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2" name="Content Placeholder 33">
            <a:extLst>
              <a:ext uri="{FF2B5EF4-FFF2-40B4-BE49-F238E27FC236}">
                <a16:creationId xmlns:a16="http://schemas.microsoft.com/office/drawing/2014/main" id="{562BCB60-C02B-4572-B977-CD1167F2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68" y="622705"/>
            <a:ext cx="4763559" cy="6117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..Наплевать мне на известность</a:t>
            </a:r>
            <a:br>
              <a:rPr lang="ru-RU" sz="2200" dirty="0"/>
            </a:br>
            <a:r>
              <a:rPr lang="ru-RU" sz="2200" dirty="0"/>
              <a:t>И на то, что я поэт.</a:t>
            </a:r>
            <a:br>
              <a:rPr lang="ru-RU" sz="2200" dirty="0"/>
            </a:br>
            <a:r>
              <a:rPr lang="ru-RU" sz="2200" dirty="0"/>
              <a:t>Эту </a:t>
            </a:r>
            <a:r>
              <a:rPr lang="ru-RU" sz="2200" dirty="0" err="1"/>
              <a:t>чахленькую</a:t>
            </a:r>
            <a:r>
              <a:rPr lang="ru-RU" sz="2200" dirty="0"/>
              <a:t> местность</a:t>
            </a:r>
            <a:br>
              <a:rPr lang="ru-RU" sz="2200" dirty="0"/>
            </a:br>
            <a:r>
              <a:rPr lang="ru-RU" sz="2200" dirty="0"/>
              <a:t>Не видал я много лет.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/>
              <a:t>Тот, кто видел хоть однажды</a:t>
            </a:r>
            <a:br>
              <a:rPr lang="ru-RU" sz="2200" dirty="0"/>
            </a:br>
            <a:r>
              <a:rPr lang="ru-RU" sz="2200" dirty="0"/>
              <a:t>Этот край и эту гладь,</a:t>
            </a:r>
            <a:br>
              <a:rPr lang="ru-RU" sz="2200" dirty="0"/>
            </a:br>
            <a:r>
              <a:rPr lang="ru-RU" sz="2200" dirty="0"/>
              <a:t>Тот почти березке каждой</a:t>
            </a:r>
            <a:br>
              <a:rPr lang="ru-RU" sz="2200" dirty="0"/>
            </a:br>
            <a:r>
              <a:rPr lang="ru-RU" sz="2200" dirty="0"/>
              <a:t>Ножку рад поцеловать.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/>
              <a:t>Как же мне не прослезиться,</a:t>
            </a:r>
            <a:br>
              <a:rPr lang="ru-RU" sz="2200" dirty="0"/>
            </a:br>
            <a:r>
              <a:rPr lang="ru-RU" sz="2200" dirty="0"/>
              <a:t>Если с </a:t>
            </a:r>
            <a:r>
              <a:rPr lang="ru-RU" sz="2200" dirty="0" err="1"/>
              <a:t>венкой</a:t>
            </a:r>
            <a:r>
              <a:rPr lang="ru-RU" sz="2200" dirty="0"/>
              <a:t> в стынь и </a:t>
            </a:r>
            <a:r>
              <a:rPr lang="ru-RU" sz="2200" dirty="0" err="1"/>
              <a:t>звень</a:t>
            </a:r>
            <a:br>
              <a:rPr lang="ru-RU" sz="2200" dirty="0"/>
            </a:br>
            <a:r>
              <a:rPr lang="ru-RU" sz="2200" dirty="0"/>
              <a:t>Будет рядом веселиться</a:t>
            </a:r>
            <a:br>
              <a:rPr lang="ru-RU" sz="2200" dirty="0"/>
            </a:br>
            <a:r>
              <a:rPr lang="ru-RU" sz="2200" dirty="0"/>
              <a:t>Юность русских деревень.</a:t>
            </a:r>
          </a:p>
          <a:p>
            <a:endParaRPr lang="en-US" dirty="0"/>
          </a:p>
        </p:txBody>
      </p:sp>
      <p:cxnSp>
        <p:nvCxnSpPr>
          <p:cNvPr id="63" name="Straight Connector 3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7633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Объект 40" descr="Изображение выглядит как небо, трава, внешний, поле&#10;&#10;&#10;&#10;Описание создано автоматически">
            <a:extLst>
              <a:ext uri="{FF2B5EF4-FFF2-40B4-BE49-F238E27FC236}">
                <a16:creationId xmlns:a16="http://schemas.microsoft.com/office/drawing/2014/main" id="{6D395659-834F-9046-8242-C50A8F45A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"/>
          <a:stretch/>
        </p:blipFill>
        <p:spPr>
          <a:xfrm>
            <a:off x="-16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Объект 25" descr="Изображение выглядит как небо, внешний, земля, дерево&#10;&#10;&#10;&#10;Описание создано автоматически">
            <a:extLst>
              <a:ext uri="{FF2B5EF4-FFF2-40B4-BE49-F238E27FC236}">
                <a16:creationId xmlns:a16="http://schemas.microsoft.com/office/drawing/2014/main" id="{6045B17B-A697-3943-9717-5ED4E8A19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7" r="1" b="13856"/>
          <a:stretch/>
        </p:blipFill>
        <p:spPr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4649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62AC7-CE71-0141-B6E6-99D3E393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105" y="2419815"/>
            <a:ext cx="8596668" cy="1320800"/>
          </a:xfrm>
        </p:spPr>
        <p:txBody>
          <a:bodyPr/>
          <a:lstStyle/>
          <a:p>
            <a:r>
              <a:rPr lang="ru-RU" dirty="0"/>
              <a:t>Спасибо за внимание!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F085D8-BA5C-4B4A-B366-DD388202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190" y="4705814"/>
            <a:ext cx="6341231" cy="1402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Работа выполнена </a:t>
            </a:r>
            <a:r>
              <a:rPr lang="ru-RU" dirty="0" err="1"/>
              <a:t>Бородынкиной</a:t>
            </a:r>
            <a:r>
              <a:rPr lang="ru-RU" dirty="0"/>
              <a:t> Еленой Николаевной,</a:t>
            </a:r>
          </a:p>
          <a:p>
            <a:pPr marL="0" indent="0">
              <a:buNone/>
            </a:pPr>
            <a:r>
              <a:rPr lang="ru-RU" dirty="0"/>
              <a:t>учителем русского языка и литературы </a:t>
            </a:r>
          </a:p>
          <a:p>
            <a:pPr marL="0" indent="0">
              <a:buNone/>
            </a:pPr>
            <a:r>
              <a:rPr lang="ru-RU" dirty="0"/>
              <a:t>МБОУ «Школа №29» </a:t>
            </a:r>
            <a:r>
              <a:rPr lang="ru-RU" dirty="0" err="1"/>
              <a:t>Г.о.Балашиха</a:t>
            </a:r>
            <a:r>
              <a:rPr lang="ru-RU" dirty="0"/>
              <a:t> Московской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906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небо, трава, внешний, поле&#10;&#10;&#10;&#10;Описание создано автоматически">
            <a:extLst>
              <a:ext uri="{FF2B5EF4-FFF2-40B4-BE49-F238E27FC236}">
                <a16:creationId xmlns:a16="http://schemas.microsoft.com/office/drawing/2014/main" id="{A3C95F52-B8A9-9140-AA0D-A77AEF5C1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-4229"/>
            <a:ext cx="12191980" cy="6857990"/>
          </a:xfrm>
          <a:prstGeom prst="rect">
            <a:avLst/>
          </a:prstGeom>
        </p:spPr>
      </p:pic>
      <p:sp>
        <p:nvSpPr>
          <p:cNvPr id="21" name="Content Placeholder 26">
            <a:extLst>
              <a:ext uri="{FF2B5EF4-FFF2-40B4-BE49-F238E27FC236}">
                <a16:creationId xmlns:a16="http://schemas.microsoft.com/office/drawing/2014/main" id="{AA0396A1-4CF9-1944-B588-2F6E15FAEE54}"/>
              </a:ext>
            </a:extLst>
          </p:cNvPr>
          <p:cNvSpPr txBox="1">
            <a:spLocks/>
          </p:cNvSpPr>
          <p:nvPr/>
        </p:nvSpPr>
        <p:spPr>
          <a:xfrm>
            <a:off x="6457121" y="3583219"/>
            <a:ext cx="5827782" cy="3268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ru-RU" sz="2600" b="1" i="1" dirty="0">
              <a:solidFill>
                <a:schemeClr val="bg1"/>
              </a:solidFill>
            </a:endParaRPr>
          </a:p>
          <a:p>
            <a:pPr marL="0" indent="0">
              <a:buFont typeface="Wingdings 3" charset="2"/>
              <a:buNone/>
            </a:pPr>
            <a:endParaRPr lang="ru-RU" sz="2600" b="1" i="1" dirty="0">
              <a:solidFill>
                <a:schemeClr val="bg1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ru-RU" sz="2600" b="1" i="1" dirty="0">
                <a:solidFill>
                  <a:schemeClr val="bg1"/>
                </a:solidFill>
              </a:rPr>
              <a:t>Край любимый. Сердцу снятся</a:t>
            </a:r>
            <a:endParaRPr lang="ru-RU" sz="2600" b="1" dirty="0">
              <a:solidFill>
                <a:schemeClr val="bg1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ru-RU" sz="2600" b="1" i="1" dirty="0">
                <a:solidFill>
                  <a:schemeClr val="bg1"/>
                </a:solidFill>
              </a:rPr>
              <a:t>Скирды солнца в водах лонных,</a:t>
            </a:r>
            <a:endParaRPr lang="ru-RU" sz="2600" b="1" dirty="0">
              <a:solidFill>
                <a:schemeClr val="bg1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ru-RU" sz="2600" b="1" i="1" dirty="0">
                <a:solidFill>
                  <a:schemeClr val="bg1"/>
                </a:solidFill>
              </a:rPr>
              <a:t>Я хотел бы затеряться</a:t>
            </a:r>
            <a:endParaRPr lang="ru-RU" sz="2600" b="1" dirty="0">
              <a:solidFill>
                <a:schemeClr val="bg1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ru-RU" sz="2600" b="1" i="1" dirty="0">
                <a:solidFill>
                  <a:schemeClr val="bg1"/>
                </a:solidFill>
              </a:rPr>
              <a:t>В зеленях твоих </a:t>
            </a:r>
            <a:r>
              <a:rPr lang="ru-RU" sz="2600" b="1" i="1" dirty="0" err="1">
                <a:solidFill>
                  <a:schemeClr val="bg1"/>
                </a:solidFill>
              </a:rPr>
              <a:t>стозвонных</a:t>
            </a:r>
            <a:r>
              <a:rPr lang="ru-RU" sz="2600" b="1" i="1" dirty="0">
                <a:solidFill>
                  <a:schemeClr val="bg1"/>
                </a:solidFill>
              </a:rPr>
              <a:t>.</a:t>
            </a:r>
            <a:endParaRPr lang="ru-RU" sz="2600" b="1" dirty="0">
              <a:solidFill>
                <a:schemeClr val="bg1"/>
              </a:solidFill>
            </a:endParaRPr>
          </a:p>
          <a:p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7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трава, небо, внешний, здание&#10;&#10;&#10;&#10;Описание создано автоматически">
            <a:extLst>
              <a:ext uri="{FF2B5EF4-FFF2-40B4-BE49-F238E27FC236}">
                <a16:creationId xmlns:a16="http://schemas.microsoft.com/office/drawing/2014/main" id="{87983D91-7D82-D04D-972B-7874A86F4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1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71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BD62D-F3A4-A345-B78C-C7205BC1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356" y="5426828"/>
            <a:ext cx="8172946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Напротив церкви Казанской иконы Божией Матери стоит маленький домик, где родился Сергей Есенин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2627951A-EEF3-E046-A0A8-A7EC4C333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" r="-1" b="-1"/>
          <a:stretch/>
        </p:blipFill>
        <p:spPr>
          <a:xfrm>
            <a:off x="1005356" y="201717"/>
            <a:ext cx="4096327" cy="5207200"/>
          </a:xfrm>
          <a:prstGeom prst="rect">
            <a:avLst/>
          </a:prstGeom>
        </p:spPr>
      </p:pic>
      <p:pic>
        <p:nvPicPr>
          <p:cNvPr id="85" name="Объект 6">
            <a:extLst>
              <a:ext uri="{FF2B5EF4-FFF2-40B4-BE49-F238E27FC236}">
                <a16:creationId xmlns:a16="http://schemas.microsoft.com/office/drawing/2014/main" id="{4E6A1851-0746-624C-9426-E744FFC00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5942" y="183806"/>
            <a:ext cx="3905399" cy="52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6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E8D36BD-2383-CB43-9D59-B9D146DF3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0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EA1374-5181-BE46-ABB0-A89E8C505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51" b="4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6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66E03-0C2B-1B4D-ABCB-A1B4578B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19" y="100147"/>
            <a:ext cx="4417423" cy="1541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Рядом с домом растет тополь, посаженный Сергеем Есениным </a:t>
            </a:r>
            <a:br>
              <a:rPr lang="ru-RU" sz="2800" dirty="0"/>
            </a:br>
            <a:r>
              <a:rPr lang="ru-RU" sz="2800" dirty="0"/>
              <a:t>в 1924 г.</a:t>
            </a:r>
          </a:p>
        </p:txBody>
      </p:sp>
      <p:pic>
        <p:nvPicPr>
          <p:cNvPr id="5" name="Объект 4" descr="Изображение выглядит как дерево, внешний, трава, земля&#10;&#10;&#10;&#10;Описание создано автоматически">
            <a:extLst>
              <a:ext uri="{FF2B5EF4-FFF2-40B4-BE49-F238E27FC236}">
                <a16:creationId xmlns:a16="http://schemas.microsoft.com/office/drawing/2014/main" id="{35EF72C4-AFD2-0F47-B623-992D3363A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30" y="1776549"/>
            <a:ext cx="3657600" cy="4876801"/>
          </a:xfrm>
        </p:spPr>
      </p:pic>
      <p:pic>
        <p:nvPicPr>
          <p:cNvPr id="7" name="Рисунок 6" descr="Изображение выглядит как дерево, внешний, небо, растение&#10;&#10;&#10;&#10;Описание создано автоматически">
            <a:extLst>
              <a:ext uri="{FF2B5EF4-FFF2-40B4-BE49-F238E27FC236}">
                <a16:creationId xmlns:a16="http://schemas.microsoft.com/office/drawing/2014/main" id="{AFCFF946-A7B0-3440-87C2-83673F768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1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125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177</Words>
  <Application>Microsoft Macintosh PowerPoint</Application>
  <PresentationFormat>Широкоэкранный</PresentationFormat>
  <Paragraphs>51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Trebuchet MS</vt:lpstr>
      <vt:lpstr>Wingdings 3</vt:lpstr>
      <vt:lpstr>Аспект</vt:lpstr>
      <vt:lpstr>Литературный музей</vt:lpstr>
      <vt:lpstr>На берегу Оки стоит древнее село Константиново, хранящее память о своем знаменитом односельчанине и о дореволюционной России.</vt:lpstr>
      <vt:lpstr>Презентация PowerPoint</vt:lpstr>
      <vt:lpstr>Презентация PowerPoint</vt:lpstr>
      <vt:lpstr>Презентация PowerPoint</vt:lpstr>
      <vt:lpstr>Напротив церкви Казанской иконы Божией Матери стоит маленький домик, где родился Сергей Есенин</vt:lpstr>
      <vt:lpstr>Презентация PowerPoint</vt:lpstr>
      <vt:lpstr>Презентация PowerPoint</vt:lpstr>
      <vt:lpstr>Рядом с домом растет тополь, посаженный Сергеем Есениным  в 1924 г.</vt:lpstr>
      <vt:lpstr>Памятник русскому поэту</vt:lpstr>
      <vt:lpstr>Презентация PowerPoint</vt:lpstr>
      <vt:lpstr>Презентация PowerPoint</vt:lpstr>
      <vt:lpstr>Один из двух классов школы — исторический</vt:lpstr>
      <vt:lpstr>Презентация PowerPoint</vt:lpstr>
      <vt:lpstr>Другой класс — мемориальный.</vt:lpstr>
      <vt:lpstr>Презентация PowerPoint</vt:lpstr>
      <vt:lpstr>Дореволюционная русская азбука</vt:lpstr>
      <vt:lpstr>Программа по предмету Закон Божий  В углу — часы, когда-то подаренные школе попечителем И.П. Кулаковым</vt:lpstr>
      <vt:lpstr>Похвальный лист, выданный поэту по окончании Земской школы  "За весьма хорошие успехи и отличное поведение"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Лидия Ивановна Кашина</vt:lpstr>
      <vt:lpstr>Презентация PowerPoint</vt:lpstr>
      <vt:lpstr>Презентация PowerPoint</vt:lpstr>
      <vt:lpstr> Верхняя часть дома   Комнаты  Лидии Ивановны Кашиной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Литературный музей</dc:title>
  <dc:creator>Елена Бородынкина</dc:creator>
  <cp:lastModifiedBy>Елена Бородынкина</cp:lastModifiedBy>
  <cp:revision>4</cp:revision>
  <dcterms:created xsi:type="dcterms:W3CDTF">2019-02-24T09:10:08Z</dcterms:created>
  <dcterms:modified xsi:type="dcterms:W3CDTF">2019-02-24T12:30:38Z</dcterms:modified>
</cp:coreProperties>
</file>